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7KRR0IIaT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PYXFTRIy1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TcfDCjBqV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CFA12-6B62-4A88-9858-408C5F00C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Voortplaning</a:t>
            </a:r>
            <a:r>
              <a:rPr lang="nl-NL" dirty="0"/>
              <a:t> </a:t>
            </a:r>
            <a:r>
              <a:rPr lang="nl-NL" dirty="0" err="1"/>
              <a:t>niv</a:t>
            </a:r>
            <a:r>
              <a:rPr lang="nl-NL" dirty="0"/>
              <a:t> 3/4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CDC22D-F354-4A41-92CB-78B0E1BBF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	bronstseizoen, bronstcyclus, paring en bevruchting</a:t>
            </a:r>
          </a:p>
        </p:txBody>
      </p:sp>
    </p:spTree>
    <p:extLst>
      <p:ext uri="{BB962C8B-B14F-4D97-AF65-F5344CB8AC3E}">
        <p14:creationId xmlns:p14="http://schemas.microsoft.com/office/powerpoint/2010/main" val="3342968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86FB6-02D5-4DEB-9318-0CA88DB51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Herpeten</a:t>
            </a:r>
            <a:r>
              <a:rPr lang="nl-NL" dirty="0"/>
              <a:t> en vissen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A7222E-DBD5-4E21-9D31-392DE53F0E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Ook geen bronstcyclus maar afhankelijk van seizoen. </a:t>
            </a:r>
          </a:p>
          <a:p>
            <a:r>
              <a:rPr lang="nl-NL" dirty="0"/>
              <a:t>Maken ook gebruik van </a:t>
            </a:r>
            <a:r>
              <a:rPr lang="nl-NL" dirty="0" err="1"/>
              <a:t>balstgedrag</a:t>
            </a:r>
            <a:endParaRPr lang="nl-NL" dirty="0"/>
          </a:p>
          <a:p>
            <a:r>
              <a:rPr lang="en-US" dirty="0">
                <a:hlinkClick r:id="rId2"/>
              </a:rPr>
              <a:t>Carolina Anole Lizard Changes Color – YouTube</a:t>
            </a:r>
            <a:endParaRPr lang="en-US" dirty="0"/>
          </a:p>
          <a:p>
            <a:r>
              <a:rPr lang="en-US" dirty="0" err="1"/>
              <a:t>Soms</a:t>
            </a:r>
            <a:r>
              <a:rPr lang="en-US" dirty="0"/>
              <a:t> heel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uiterlijk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6033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1E491-E4C0-439F-80F1-D312C7C6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Lees het volgende deel goed door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1D9247-EAEE-4D54-A327-F3A6863F9FF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Module natuurlijke voortplanting &amp; anatomie</a:t>
            </a:r>
          </a:p>
          <a:p>
            <a:pPr lvl="1"/>
            <a:r>
              <a:rPr lang="nl-NL" dirty="0"/>
              <a:t>1.7 vissen, reptielen en amfibieën</a:t>
            </a:r>
          </a:p>
          <a:p>
            <a:pPr lvl="2"/>
            <a:r>
              <a:rPr lang="nl-NL" dirty="0"/>
              <a:t>Het stukje over: de rol van hormonen en zintuigen</a:t>
            </a:r>
          </a:p>
          <a:p>
            <a:pPr lvl="2"/>
            <a:r>
              <a:rPr lang="nl-NL" dirty="0"/>
              <a:t>Melatonine, FSH en oestrogeen</a:t>
            </a:r>
          </a:p>
          <a:p>
            <a:pPr lvl="2"/>
            <a:r>
              <a:rPr lang="nl-NL" dirty="0"/>
              <a:t>Gele lichaam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410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07A52-DC83-4D35-AD3B-CC12D902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hormonen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6A0310-5A17-47D3-9EBE-40352D88B4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 opdracht wordt uitgedeeld door docent. </a:t>
            </a:r>
          </a:p>
          <a:p>
            <a:pPr lvl="1"/>
            <a:r>
              <a:rPr lang="nl-NL" dirty="0"/>
              <a:t>De opdracht gaat over de verschillende hormonen. Voor de opdracht mag je de module van het ontwikkelcentrum gebruiken. </a:t>
            </a:r>
          </a:p>
          <a:p>
            <a:pPr lvl="1"/>
            <a:endParaRPr lang="nl-NL" dirty="0"/>
          </a:p>
          <a:p>
            <a:r>
              <a:rPr lang="nl-NL" dirty="0"/>
              <a:t>De ingevulde opdracht houd je even bij je. </a:t>
            </a:r>
          </a:p>
        </p:txBody>
      </p:sp>
    </p:spTree>
    <p:extLst>
      <p:ext uri="{BB962C8B-B14F-4D97-AF65-F5344CB8AC3E}">
        <p14:creationId xmlns:p14="http://schemas.microsoft.com/office/powerpoint/2010/main" val="3563811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D4EE0-7225-41B6-9504-1364C0200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paringsproces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ABB28C-EC69-4B6D-9C10-D2ADE52619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Bij dieren verloopt het paringsproces per dier anders. </a:t>
            </a:r>
          </a:p>
          <a:p>
            <a:pPr lvl="1"/>
            <a:r>
              <a:rPr lang="nl-NL" dirty="0"/>
              <a:t>De belangrijkste weten zodat je het proces goed kunt begeleiden. </a:t>
            </a:r>
          </a:p>
          <a:p>
            <a:r>
              <a:rPr lang="nl-NL" dirty="0"/>
              <a:t>Verschil in inwendige en uitwendige bevruchting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9E0E7AD-F4F9-4366-8B81-A8EBF17D2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971" y="3798216"/>
            <a:ext cx="4207792" cy="231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66728-5C54-4872-A67B-27AE6FA2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Zoogdieren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F5FBD-8CBD-457F-B8C7-BC2D04B1C7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Inwendige bevruchting veel verschillende manieren.</a:t>
            </a:r>
          </a:p>
          <a:p>
            <a:pPr lvl="1"/>
            <a:r>
              <a:rPr lang="nl-NL" dirty="0"/>
              <a:t>Vluchtdier</a:t>
            </a:r>
          </a:p>
          <a:p>
            <a:pPr lvl="1"/>
            <a:r>
              <a:rPr lang="nl-NL" dirty="0"/>
              <a:t>Hond</a:t>
            </a:r>
          </a:p>
          <a:p>
            <a:pPr lvl="1"/>
            <a:r>
              <a:rPr lang="nl-NL" dirty="0"/>
              <a:t>Konijn</a:t>
            </a:r>
          </a:p>
          <a:p>
            <a:pPr lvl="1"/>
            <a:r>
              <a:rPr lang="nl-NL" dirty="0"/>
              <a:t>Fret</a:t>
            </a:r>
          </a:p>
          <a:p>
            <a:pPr lvl="1"/>
            <a:r>
              <a:rPr lang="az-Cyrl-AZ" dirty="0">
                <a:hlinkClick r:id="rId2"/>
              </a:rPr>
              <a:t>Вязка хорьков - </a:t>
            </a:r>
            <a:r>
              <a:rPr lang="nl-NL" dirty="0">
                <a:hlinkClick r:id="rId2"/>
              </a:rPr>
              <a:t>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150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01D3C-38B1-4B46-B1B6-35D6CB2AE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Hond en kat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BEDC2E-8335-4AAD-9548-E3E7930BF05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Hond</a:t>
            </a:r>
          </a:p>
          <a:p>
            <a:pPr lvl="1"/>
            <a:r>
              <a:rPr lang="nl-NL" dirty="0"/>
              <a:t>Meerdere dagen vruchtbaar, vaak meerdere dekkingen in meerdere dagen</a:t>
            </a:r>
          </a:p>
          <a:p>
            <a:pPr lvl="1"/>
            <a:r>
              <a:rPr lang="nl-NL" dirty="0"/>
              <a:t>Sta-reflex teef, na zaadlozing dieren gekoppeld door zwellen zwellichamen die blijven hangen achter bekken teef.   Doel: kans op bevruchting vergroten. </a:t>
            </a:r>
          </a:p>
          <a:p>
            <a:r>
              <a:rPr lang="nl-NL" dirty="0"/>
              <a:t>Kat</a:t>
            </a:r>
          </a:p>
          <a:p>
            <a:pPr lvl="1"/>
            <a:r>
              <a:rPr lang="nl-NL" dirty="0"/>
              <a:t>Poes wordt krols. Kater sproeit. (andere katers)</a:t>
            </a:r>
          </a:p>
          <a:p>
            <a:pPr lvl="1"/>
            <a:r>
              <a:rPr lang="nl-NL" dirty="0"/>
              <a:t>Zintuig bij de kater (orgaan van </a:t>
            </a:r>
            <a:r>
              <a:rPr lang="nl-NL" dirty="0" err="1"/>
              <a:t>jacobson</a:t>
            </a:r>
            <a:r>
              <a:rPr lang="nl-NL" dirty="0"/>
              <a:t>) krolse kat</a:t>
            </a:r>
          </a:p>
          <a:p>
            <a:pPr lvl="1"/>
            <a:r>
              <a:rPr lang="nl-NL" dirty="0"/>
              <a:t>Kater </a:t>
            </a:r>
            <a:r>
              <a:rPr lang="nl-NL" dirty="0" err="1"/>
              <a:t>nekbeet</a:t>
            </a:r>
            <a:r>
              <a:rPr lang="nl-NL" dirty="0"/>
              <a:t> om poes vast te houden, poes reflex </a:t>
            </a:r>
            <a:r>
              <a:rPr lang="nl-NL" dirty="0" err="1"/>
              <a:t>Iordosis</a:t>
            </a:r>
            <a:r>
              <a:rPr lang="nl-NL" dirty="0"/>
              <a:t>. </a:t>
            </a:r>
          </a:p>
          <a:p>
            <a:pPr lvl="1"/>
            <a:r>
              <a:rPr lang="nl-NL" dirty="0"/>
              <a:t>Meerdere paringen. Tussendoor wassen en uitrusten</a:t>
            </a:r>
          </a:p>
        </p:txBody>
      </p:sp>
    </p:spTree>
    <p:extLst>
      <p:ext uri="{BB962C8B-B14F-4D97-AF65-F5344CB8AC3E}">
        <p14:creationId xmlns:p14="http://schemas.microsoft.com/office/powerpoint/2010/main" val="1068129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8E5BE-86C8-428E-81E6-B7F1DA0EE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Vogels en </a:t>
            </a:r>
            <a:r>
              <a:rPr lang="nl-NL" dirty="0" err="1"/>
              <a:t>herpeten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CAA79F5-6EF3-46FE-A646-6BE70E6EB46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2522117"/>
            <a:ext cx="10363200" cy="31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45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DEBFE-D6AA-44A8-8096-D2700306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CD6FD3-554B-46B0-82E5-73D682766CB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Wat is geïnduceerde ovulatie ?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Welke dieren hebben een uitwendige bevruchting?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Wat betekend het als honden gekoppeld staan?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Hoe paren vogels als het mannetje geen penis heeft?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406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07D9DF-6CA3-4E71-9F56-76D542E9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257682-8464-4AE4-9E69-1D704F63CA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krijgt 2 opdrachten.</a:t>
            </a:r>
          </a:p>
          <a:p>
            <a:pPr lvl="1"/>
            <a:r>
              <a:rPr lang="nl-NL" dirty="0"/>
              <a:t>Opdracht 1: cyclus van de teef. </a:t>
            </a:r>
          </a:p>
          <a:p>
            <a:pPr lvl="1"/>
            <a:r>
              <a:rPr lang="nl-NL" dirty="0"/>
              <a:t>Opdracht 2: puzzel </a:t>
            </a:r>
            <a:r>
              <a:rPr lang="nl-NL" dirty="0" err="1"/>
              <a:t>voortplating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2504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1FF46-0AF5-47CC-AF4B-17249568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C0D03EBE-9C9A-473E-92F7-E2129BE6AFF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488676" y="2058980"/>
            <a:ext cx="7569724" cy="4239045"/>
          </a:xfrm>
        </p:spPr>
      </p:pic>
    </p:spTree>
    <p:extLst>
      <p:ext uri="{BB962C8B-B14F-4D97-AF65-F5344CB8AC3E}">
        <p14:creationId xmlns:p14="http://schemas.microsoft.com/office/powerpoint/2010/main" val="24303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7132C-6031-46B9-BE5F-57140D38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8ECC6B-ACCE-4521-A820-073B294679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Herhaling vorige week en de korte presentatie studenten</a:t>
            </a:r>
          </a:p>
          <a:p>
            <a:r>
              <a:rPr lang="nl-NL" dirty="0"/>
              <a:t>Begrippen bij bronstcyclus zoogdieren</a:t>
            </a:r>
          </a:p>
          <a:p>
            <a:r>
              <a:rPr lang="nl-NL" dirty="0"/>
              <a:t>Hoe verloopt de bronstcyclus bij vogels, </a:t>
            </a:r>
            <a:r>
              <a:rPr lang="nl-NL" dirty="0" err="1"/>
              <a:t>herpeten</a:t>
            </a:r>
            <a:r>
              <a:rPr lang="nl-NL" dirty="0"/>
              <a:t> en vissen</a:t>
            </a:r>
          </a:p>
          <a:p>
            <a:r>
              <a:rPr lang="nl-NL" dirty="0"/>
              <a:t>Paring en bevruchting bij zoogdieren, </a:t>
            </a:r>
            <a:r>
              <a:rPr lang="nl-NL" dirty="0" err="1"/>
              <a:t>herpeten</a:t>
            </a:r>
            <a:r>
              <a:rPr lang="nl-NL" dirty="0"/>
              <a:t> en vissen</a:t>
            </a:r>
          </a:p>
          <a:p>
            <a:r>
              <a:rPr lang="nl-NL" dirty="0"/>
              <a:t>Opdrachten maken (ook tussendoor)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967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82FE-3876-463B-A755-54A8204A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 van de les kan je: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1B7BF6-9B5C-42B9-8252-01540F5F1C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 belangrijkste termen van de bronstcyclus uitleggen.</a:t>
            </a:r>
          </a:p>
          <a:p>
            <a:r>
              <a:rPr lang="nl-NL" dirty="0"/>
              <a:t>Uitleggen Hoe de paring en bevruchting verloopt bij zoogdieren en de hond/kat.</a:t>
            </a:r>
          </a:p>
          <a:p>
            <a:r>
              <a:rPr lang="nl-NL" dirty="0"/>
              <a:t>Uitleggen hoe de paring en bevruchting verloopt van vogels.</a:t>
            </a:r>
          </a:p>
          <a:p>
            <a:r>
              <a:rPr lang="nl-NL" dirty="0"/>
              <a:t>Uitleggen Hoe de paring en bevruchting verloopt van </a:t>
            </a:r>
            <a:r>
              <a:rPr lang="nl-NL" dirty="0" err="1"/>
              <a:t>herpeten</a:t>
            </a:r>
            <a:r>
              <a:rPr lang="nl-NL" dirty="0"/>
              <a:t>.</a:t>
            </a:r>
          </a:p>
          <a:p>
            <a:r>
              <a:rPr lang="nl-NL" dirty="0"/>
              <a:t>uitleggen hoe de paring en bevruchting verloopt van vissen.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30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A129C-48CA-45F0-A3A7-36DA1E266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00E4D2-549A-46B0-8119-F601691337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Herhaling: wat betekenen de volgende begrippen:</a:t>
            </a:r>
          </a:p>
          <a:p>
            <a:pPr lvl="1"/>
            <a:r>
              <a:rPr lang="nl-NL" dirty="0"/>
              <a:t>Short-</a:t>
            </a:r>
            <a:r>
              <a:rPr lang="nl-NL" dirty="0" err="1"/>
              <a:t>daybreeders</a:t>
            </a:r>
            <a:r>
              <a:rPr lang="nl-NL" dirty="0"/>
              <a:t> en long-</a:t>
            </a:r>
            <a:r>
              <a:rPr lang="nl-NL" dirty="0" err="1"/>
              <a:t>daybreeders</a:t>
            </a:r>
            <a:endParaRPr lang="nl-NL" dirty="0"/>
          </a:p>
          <a:p>
            <a:pPr lvl="1"/>
            <a:r>
              <a:rPr lang="nl-NL" dirty="0"/>
              <a:t>Pro-oestrus</a:t>
            </a:r>
          </a:p>
          <a:p>
            <a:pPr lvl="1"/>
            <a:r>
              <a:rPr lang="nl-NL" dirty="0"/>
              <a:t>Oestrus</a:t>
            </a:r>
          </a:p>
          <a:p>
            <a:pPr lvl="1"/>
            <a:r>
              <a:rPr lang="nl-NL" dirty="0" err="1"/>
              <a:t>Metoestrus</a:t>
            </a:r>
            <a:endParaRPr lang="nl-NL" dirty="0"/>
          </a:p>
          <a:p>
            <a:pPr lvl="1"/>
            <a:r>
              <a:rPr lang="nl-NL" dirty="0" err="1"/>
              <a:t>Anoestrus</a:t>
            </a:r>
            <a:endParaRPr lang="nl-NL" dirty="0"/>
          </a:p>
          <a:p>
            <a:pPr lvl="1"/>
            <a:r>
              <a:rPr lang="nl-NL" dirty="0"/>
              <a:t>bronstdetectie</a:t>
            </a:r>
          </a:p>
        </p:txBody>
      </p:sp>
    </p:spTree>
    <p:extLst>
      <p:ext uri="{BB962C8B-B14F-4D97-AF65-F5344CB8AC3E}">
        <p14:creationId xmlns:p14="http://schemas.microsoft.com/office/powerpoint/2010/main" val="106149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1CAD5-3F11-4C29-8C13-4DA3E1C1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woord is aan jullie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34ECCE-F88F-4220-842D-94BFA83557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Korte uitleg van jullie gemaakte presentatie</a:t>
            </a:r>
          </a:p>
        </p:txBody>
      </p:sp>
    </p:spTree>
    <p:extLst>
      <p:ext uri="{BB962C8B-B14F-4D97-AF65-F5344CB8AC3E}">
        <p14:creationId xmlns:p14="http://schemas.microsoft.com/office/powerpoint/2010/main" val="34879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3EBF4A-B99E-415B-93A1-A1B34D49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Bronstcyclus zoogdieren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F9FD9C-E3A1-43BB-A282-A6F97FFC23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Honden worden twee keer per jaar loops, wolf maar 1 keer. Waarom?</a:t>
            </a:r>
          </a:p>
          <a:p>
            <a:r>
              <a:rPr lang="nl-NL" dirty="0"/>
              <a:t>Tijdens loopsheid gedragsveranderingen en veranderingen aan het lichaam.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8A58F2F-00D7-4920-B60B-4E3CD82AA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831" y="4254974"/>
            <a:ext cx="2847975" cy="160972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0B45E828-7F8A-44BE-B64F-CFDA571D4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411" y="4095161"/>
            <a:ext cx="2562519" cy="256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8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8E867-E49D-4191-B7C8-1D1EB08C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Poly-</a:t>
            </a:r>
            <a:r>
              <a:rPr lang="nl-NL" dirty="0" err="1"/>
              <a:t>oestrische</a:t>
            </a:r>
            <a:r>
              <a:rPr lang="nl-NL" dirty="0"/>
              <a:t> cyclus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F3EA85-AEC6-4C9C-A80F-37C3CC83C4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De kat, is seizoensgebonden. </a:t>
            </a:r>
          </a:p>
          <a:p>
            <a:r>
              <a:rPr lang="nl-NL" dirty="0"/>
              <a:t>Bronstseizoen</a:t>
            </a:r>
          </a:p>
          <a:p>
            <a:pPr lvl="1" indent="-423863"/>
            <a:r>
              <a:rPr lang="nl-NL" dirty="0"/>
              <a:t>Krolsheid in voorjaar en najaar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579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77D49-A1FF-4590-A98E-FC8C145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Bronstcyclus</a:t>
            </a:r>
            <a:r>
              <a:rPr lang="en-US" dirty="0"/>
              <a:t> </a:t>
            </a:r>
            <a:r>
              <a:rPr lang="en-US" dirty="0" err="1"/>
              <a:t>konijn</a:t>
            </a:r>
            <a:r>
              <a:rPr lang="en-US" dirty="0"/>
              <a:t>, </a:t>
            </a:r>
            <a:r>
              <a:rPr lang="en-US" dirty="0" err="1"/>
              <a:t>cavia</a:t>
            </a:r>
            <a:r>
              <a:rPr lang="en-US" dirty="0"/>
              <a:t> en hamster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B277914-681C-4066-8029-3414DB23DBA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29559" y="2609476"/>
            <a:ext cx="10363200" cy="286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0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7D509-331B-4198-83A3-86B984B0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6EC292-4A5B-44F5-99BB-5E0AD7C305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Geen </a:t>
            </a:r>
            <a:r>
              <a:rPr lang="nl-NL" dirty="0" err="1"/>
              <a:t>bornstcyclus</a:t>
            </a:r>
            <a:r>
              <a:rPr lang="nl-NL" dirty="0"/>
              <a:t>, Waarom niet?</a:t>
            </a:r>
          </a:p>
          <a:p>
            <a:r>
              <a:rPr lang="nl-NL" dirty="0"/>
              <a:t>Daarom wel vaak sprake van broedseizoen. </a:t>
            </a:r>
          </a:p>
          <a:p>
            <a:r>
              <a:rPr lang="nl-NL" dirty="0"/>
              <a:t>Maken elkaar het hof door baltsgedrag. Lijkt op dans. </a:t>
            </a:r>
          </a:p>
          <a:p>
            <a:endParaRPr lang="nl-NL" dirty="0"/>
          </a:p>
          <a:p>
            <a:r>
              <a:rPr lang="en-US" dirty="0">
                <a:hlinkClick r:id="rId2"/>
              </a:rPr>
              <a:t>Weird &amp; Wonderful Dancing Birds Compilation (Part 1) - 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334617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68C7D5-25D8-455F-A63D-6D48C965D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60DFBF-F776-4CD4-A504-802B08B342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7C1B0-7FD4-48AA-B0C9-AB52C0F5B298}">
  <ds:schemaRefs>
    <ds:schemaRef ds:uri="http://schemas.microsoft.com/office/infopath/2007/PartnerControls"/>
    <ds:schemaRef ds:uri="http://purl.org/dc/dcmitype/"/>
    <ds:schemaRef ds:uri="c2e09757-d42c-4fcd-ae27-c71d4b258210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bfe1b49f-1cd4-47d5-a3dc-4ad9ba0da7af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265</TotalTime>
  <Words>502</Words>
  <Application>Microsoft Office PowerPoint</Application>
  <PresentationFormat>Breedbeeld</PresentationFormat>
  <Paragraphs>86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Tw Cen MT</vt:lpstr>
      <vt:lpstr>Druppel</vt:lpstr>
      <vt:lpstr>Voortplaning niv 3/4</vt:lpstr>
      <vt:lpstr>vandaag</vt:lpstr>
      <vt:lpstr>Aan het eind van de les kan je: </vt:lpstr>
      <vt:lpstr>Aan de slag</vt:lpstr>
      <vt:lpstr>Het woord is aan jullie</vt:lpstr>
      <vt:lpstr>Bronstcyclus zoogdieren </vt:lpstr>
      <vt:lpstr>Poly-oestrische cyclus</vt:lpstr>
      <vt:lpstr>Bronstcyclus konijn, cavia en hamster</vt:lpstr>
      <vt:lpstr>Vogels</vt:lpstr>
      <vt:lpstr>Herpeten en vissen</vt:lpstr>
      <vt:lpstr>Lees het volgende deel goed door</vt:lpstr>
      <vt:lpstr>Opdracht hormonen</vt:lpstr>
      <vt:lpstr>paringsproces</vt:lpstr>
      <vt:lpstr>Zoogdieren </vt:lpstr>
      <vt:lpstr>Hond en kat</vt:lpstr>
      <vt:lpstr>Vogels en herpeten</vt:lpstr>
      <vt:lpstr>vragen</vt:lpstr>
      <vt:lpstr>opdrachten</vt:lpstr>
      <vt:lpstr>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Voortplaning niv 3/4</dc:title>
  <dc:creator>Corine Harkink</dc:creator>
  <cp:lastModifiedBy>Corine Harkink</cp:lastModifiedBy>
  <cp:revision>19</cp:revision>
  <dcterms:created xsi:type="dcterms:W3CDTF">2022-11-10T08:59:08Z</dcterms:created>
  <dcterms:modified xsi:type="dcterms:W3CDTF">2022-11-10T13:25:01Z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